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4v" ContentType="vide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15"/>
  </p:notesMasterIdLst>
  <p:handoutMasterIdLst>
    <p:handoutMasterId r:id="rId16"/>
  </p:handoutMasterIdLst>
  <p:sldIdLst>
    <p:sldId id="269" r:id="rId2"/>
    <p:sldId id="265" r:id="rId3"/>
    <p:sldId id="270" r:id="rId4"/>
    <p:sldId id="266" r:id="rId5"/>
    <p:sldId id="271" r:id="rId6"/>
    <p:sldId id="268" r:id="rId7"/>
    <p:sldId id="272" r:id="rId8"/>
    <p:sldId id="273" r:id="rId9"/>
    <p:sldId id="274" r:id="rId10"/>
    <p:sldId id="275" r:id="rId11"/>
    <p:sldId id="276" r:id="rId12"/>
    <p:sldId id="277" r:id="rId13"/>
    <p:sldId id="278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0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8220"/>
    <a:srgbClr val="2D637F"/>
    <a:srgbClr val="E09E19"/>
    <a:srgbClr val="9DAD33"/>
    <a:srgbClr val="6C3302"/>
    <a:srgbClr val="584F29"/>
    <a:srgbClr val="ED4E33"/>
    <a:srgbClr val="003262"/>
    <a:srgbClr val="53626F"/>
    <a:srgbClr val="00B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52" autoAdjust="0"/>
    <p:restoredTop sz="84371" autoAdjust="0"/>
  </p:normalViewPr>
  <p:slideViewPr>
    <p:cSldViewPr snapToGrid="0" snapToObjects="1">
      <p:cViewPr varScale="1">
        <p:scale>
          <a:sx n="96" d="100"/>
          <a:sy n="96" d="100"/>
        </p:scale>
        <p:origin x="1308" y="72"/>
      </p:cViewPr>
      <p:guideLst>
        <p:guide orient="horz" pos="360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CB1905-1EEB-6545-B5E2-B70E8868255E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1A396-5F67-764F-9A9A-305152EB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85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53F6BF-7462-9046-A2B6-90C29244BD27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7DBC5-2A13-CA47-B9EE-6017A92B6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686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Worker attrition is measured by participants moving between companies during the study.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Worker productivity is revenue per hour of worker labor.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Worker satisfaction will be measured by surveys before and after.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Risks include changes to indexes of productivity, or retention due to mergers, recessions, etc.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11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Worker attrition is measured by participants moving between companies during the study.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Worker productivity is revenue per hour of worker labor.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Worker satisfaction will be measured by surveys before and after.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Risks include changes to indexes of productivity, or retention due to mergers, recessions, etc.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998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Worker attrition is measured by participants moving between companies during the study.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Worker productivity is revenue per hour of worker labor.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Worker satisfaction will be measured by surveys before and after.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Risks include changes to indexes of productivity, or retention due to mergers, recessions, etc.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7878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Worker attrition is measured by participants moving between companies during the study.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Worker productivity is revenue per hour of worker labor.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Worker satisfaction will be measured by surveys before and after.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Risks include changes to indexes of productivity, or retention due to mergers, recessions, etc.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225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Worker attrition is measured by participants moving between companies during the study.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Worker productivity is revenue per hour of worker labor.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Worker satisfaction will be measured by surveys before and after.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Risks include changes to indexes of productivity, or retention due to mergers, recessions, etc.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266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Worker attrition is measured by participants moving between companies during the study.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Worker productivity is revenue per hour of worker labor.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Worker satisfaction will be measured by surveys before and after.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Risks include changes to indexes of productivity, or retention due to mergers, recessions, etc.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54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Worker attrition is measured by participants moving between companies during the study.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Worker productivity is revenue per hour of worker labor.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Worker satisfaction will be measured by surveys before and after.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Risks include changes to indexes of productivity, or retention due to mergers, recessions, etc.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145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Worker attrition is measured by participants moving between companies during the study.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Worker productivity is revenue per hour of worker labor.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Worker satisfaction will be measured by surveys before and after.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Risks include changes to indexes of productivity, or retention due to mergers, recessions, etc.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084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Worker attrition is measured by participants moving between companies during the study.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Worker productivity is revenue per hour of worker labor.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Worker satisfaction will be measured by surveys before and after.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Risks include changes to indexes of productivity, or retention due to mergers, recessions, etc.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112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Worker attrition is measured by participants moving between companies during the study.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Worker productivity is revenue per hour of worker labor.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Worker satisfaction will be measured by surveys before and after.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Risks include changes to indexes of productivity, or retention due to mergers, recessions, etc.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13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Worker attrition is measured by participants moving between companies during the study.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Worker productivity is revenue per hour of worker labor.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Worker satisfaction will be measured by surveys before and after.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Risks include changes to indexes of productivity, or retention due to mergers, recessions, etc.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022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Worker attrition is measured by participants moving between companies during the study.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Worker productivity is revenue per hour of worker labor.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Worker satisfaction will be measured by surveys before and after.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Risks include changes to indexes of productivity, or retention due to mergers, recessions, etc.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3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Worker attrition is measured by participants moving between companies during the study.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Worker productivity is revenue per hour of worker labor.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Worker satisfaction will be measured by surveys before and after.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Risks include changes to indexes of productivity, or retention due to mergers, recessions, etc.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15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24333"/>
            <a:ext cx="6813884" cy="163946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5000">
                <a:solidFill>
                  <a:srgbClr val="C282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575258"/>
            <a:ext cx="6400800" cy="111359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2D63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90539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50032"/>
            <a:ext cx="7766050" cy="115035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00" y="2518947"/>
            <a:ext cx="7740650" cy="206466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1303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8325" y="2017295"/>
            <a:ext cx="7772400" cy="199657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8325" y="1019341"/>
            <a:ext cx="7772400" cy="89568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>
                <a:solidFill>
                  <a:srgbClr val="2D637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7536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72051"/>
            <a:ext cx="7464425" cy="1143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97755"/>
            <a:ext cx="3717925" cy="2823496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0"/>
          </p:nvPr>
        </p:nvSpPr>
        <p:spPr>
          <a:xfrm>
            <a:off x="4175125" y="2097754"/>
            <a:ext cx="3746500" cy="2823497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rgbClr val="2D637F"/>
                </a:solidFill>
              </a:defRPr>
            </a:lvl1pPr>
            <a:lvl2pPr>
              <a:defRPr sz="2000">
                <a:solidFill>
                  <a:srgbClr val="2D637F"/>
                </a:solidFill>
              </a:defRPr>
            </a:lvl2pPr>
            <a:lvl3pPr>
              <a:defRPr sz="1800">
                <a:solidFill>
                  <a:srgbClr val="2D637F"/>
                </a:solidFill>
              </a:defRPr>
            </a:lvl3pPr>
            <a:lvl4pPr>
              <a:defRPr sz="1600">
                <a:solidFill>
                  <a:srgbClr val="2D637F"/>
                </a:solidFill>
              </a:defRPr>
            </a:lvl4pPr>
            <a:lvl5pPr>
              <a:defRPr sz="1400">
                <a:solidFill>
                  <a:srgbClr val="2D637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3138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729789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000" y="358775"/>
            <a:ext cx="5486400" cy="33710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4296527"/>
            <a:ext cx="5486400" cy="4772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645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041995"/>
            <a:ext cx="3008313" cy="4049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575050" y="1041995"/>
            <a:ext cx="4537075" cy="365700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531651"/>
            <a:ext cx="3008313" cy="31673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699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em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267368" y="530726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57200" y="5259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Project 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8079"/>
            <a:ext cx="8229600" cy="2526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274508" y="0"/>
            <a:ext cx="2869492" cy="23795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5598553"/>
            <a:ext cx="9170736" cy="13300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369048" y="6019295"/>
            <a:ext cx="1745673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68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81" r:id="rId5"/>
    <p:sldLayoutId id="2147483649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5000" kern="1200">
          <a:solidFill>
            <a:srgbClr val="C28220"/>
          </a:solidFill>
          <a:latin typeface="Georgia"/>
          <a:ea typeface="+mj-ea"/>
          <a:cs typeface="Georgi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rgbClr val="2D637F"/>
          </a:solidFill>
          <a:latin typeface="Lucida Grande"/>
          <a:ea typeface="+mn-ea"/>
          <a:cs typeface="Lucida Grande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2D637F"/>
          </a:solidFill>
          <a:latin typeface="Lucida Grande"/>
          <a:ea typeface="+mn-ea"/>
          <a:cs typeface="Lucida Grande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rgbClr val="2D637F"/>
          </a:solidFill>
          <a:latin typeface="Lucida Grande"/>
          <a:ea typeface="+mn-ea"/>
          <a:cs typeface="Lucida Grand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rgbClr val="2D637F"/>
          </a:solidFill>
          <a:latin typeface="Lucida Grande"/>
          <a:ea typeface="+mn-ea"/>
          <a:cs typeface="Lucida Grande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rgbClr val="2D637F"/>
          </a:solidFill>
          <a:latin typeface="Lucida Grande"/>
          <a:ea typeface="+mn-ea"/>
          <a:cs typeface="Lucida Grand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4v"/><Relationship Id="rId1" Type="http://schemas.microsoft.com/office/2007/relationships/media" Target="../media/media2.m4v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8C27619-74CE-4984-B046-6BAAF3496B32}"/>
              </a:ext>
            </a:extLst>
          </p:cNvPr>
          <p:cNvSpPr txBox="1">
            <a:spLocks/>
          </p:cNvSpPr>
          <p:nvPr/>
        </p:nvSpPr>
        <p:spPr>
          <a:xfrm>
            <a:off x="6747029" y="6511770"/>
            <a:ext cx="2601158" cy="346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/>
                </a:solidFill>
              </a:rPr>
              <a:t>MIDS 2021 Fall, W205 Project 3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The Low Stress Express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694DDBE-0902-4D46-8AC9-210B431FE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791" y="134241"/>
            <a:ext cx="8225160" cy="1119718"/>
          </a:xfrm>
        </p:spPr>
        <p:txBody>
          <a:bodyPr>
            <a:noAutofit/>
          </a:bodyPr>
          <a:lstStyle/>
          <a:p>
            <a:pPr algn="ctr"/>
            <a:r>
              <a:rPr lang="en-US" sz="1800" dirty="0"/>
              <a:t>MIDS W205</a:t>
            </a:r>
            <a:br>
              <a:rPr lang="en-US" sz="1800" dirty="0"/>
            </a:br>
            <a:r>
              <a:rPr lang="en-US" sz="1800" dirty="0"/>
              <a:t>Instructor: Shiraz </a:t>
            </a:r>
            <a:r>
              <a:rPr lang="en-US" sz="1800" dirty="0" err="1"/>
              <a:t>Chakraverty</a:t>
            </a:r>
            <a:br>
              <a:rPr lang="en-US" sz="1800" dirty="0"/>
            </a:br>
            <a:r>
              <a:rPr lang="en-US" sz="1800" dirty="0"/>
              <a:t>Fall 2021, Tue 6.30 P.M. Section</a:t>
            </a:r>
            <a:br>
              <a:rPr lang="en-US" sz="1800" dirty="0"/>
            </a:br>
            <a:r>
              <a:rPr lang="en-US" sz="1800" dirty="0"/>
              <a:t>Project 3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AAA1E08-6D97-410B-AD67-CD4BA61D9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791" y="1628451"/>
            <a:ext cx="8225160" cy="275313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br>
              <a:rPr lang="en-US" sz="1600" dirty="0"/>
            </a:br>
            <a:r>
              <a:rPr lang="en-US" sz="1600" dirty="0"/>
              <a:t>Team Name:  </a:t>
            </a:r>
          </a:p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1600" dirty="0"/>
              <a:t>“The Low Stress Express”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Team Members: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Aastha Khanna, Ben </a:t>
            </a:r>
            <a:r>
              <a:rPr lang="en-US" sz="1600" dirty="0" err="1"/>
              <a:t>Mok</a:t>
            </a:r>
            <a:r>
              <a:rPr lang="en-US" sz="1600" dirty="0"/>
              <a:t>, Don Irwin, Lise Lindquist, Theresa Kuruvilla</a:t>
            </a:r>
          </a:p>
        </p:txBody>
      </p:sp>
    </p:spTree>
    <p:extLst>
      <p:ext uri="{BB962C8B-B14F-4D97-AF65-F5344CB8AC3E}">
        <p14:creationId xmlns:p14="http://schemas.microsoft.com/office/powerpoint/2010/main" val="282074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694DDBE-0902-4D46-8AC9-210B431FE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791" y="145219"/>
            <a:ext cx="8225160" cy="426102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Querying Hive Tables – Command Prompt</a:t>
            </a:r>
          </a:p>
        </p:txBody>
      </p:sp>
      <p:pic>
        <p:nvPicPr>
          <p:cNvPr id="4" name="2021-12-01_21-10-17">
            <a:hlinkClick r:id="" action="ppaction://media"/>
            <a:extLst>
              <a:ext uri="{FF2B5EF4-FFF2-40B4-BE49-F238E27FC236}">
                <a16:creationId xmlns:a16="http://schemas.microsoft.com/office/drawing/2014/main" id="{FFE9811F-106C-4B6A-A40B-F2DE5FA635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074702C-9525-439A-9FA4-E6B68CA7F5D1}"/>
              </a:ext>
            </a:extLst>
          </p:cNvPr>
          <p:cNvSpPr txBox="1">
            <a:spLocks/>
          </p:cNvSpPr>
          <p:nvPr/>
        </p:nvSpPr>
        <p:spPr>
          <a:xfrm>
            <a:off x="6747029" y="6511770"/>
            <a:ext cx="2601158" cy="346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/>
                </a:solidFill>
              </a:rPr>
              <a:t>MIDS 2021 Fall, W201 Project 2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The Low Stress Express</a:t>
            </a:r>
          </a:p>
        </p:txBody>
      </p:sp>
    </p:spTree>
    <p:extLst>
      <p:ext uri="{BB962C8B-B14F-4D97-AF65-F5344CB8AC3E}">
        <p14:creationId xmlns:p14="http://schemas.microsoft.com/office/powerpoint/2010/main" val="297652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8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694DDBE-0902-4D46-8AC9-210B431FE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791" y="145219"/>
            <a:ext cx="8225160" cy="426102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Querying Hive Tables – </a:t>
            </a:r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pic>
        <p:nvPicPr>
          <p:cNvPr id="2" name="2021-12-01_21-12-38">
            <a:hlinkClick r:id="" action="ppaction://media"/>
            <a:extLst>
              <a:ext uri="{FF2B5EF4-FFF2-40B4-BE49-F238E27FC236}">
                <a16:creationId xmlns:a16="http://schemas.microsoft.com/office/drawing/2014/main" id="{55AF1F8E-D0F4-492A-B80B-4C813B5984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660774"/>
            <a:ext cx="9144000" cy="5143500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D8322CF-3052-4E31-B8A8-92A151F7FE12}"/>
              </a:ext>
            </a:extLst>
          </p:cNvPr>
          <p:cNvSpPr txBox="1">
            <a:spLocks/>
          </p:cNvSpPr>
          <p:nvPr/>
        </p:nvSpPr>
        <p:spPr>
          <a:xfrm>
            <a:off x="6747029" y="6511770"/>
            <a:ext cx="2601158" cy="346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/>
                </a:solidFill>
              </a:rPr>
              <a:t>MIDS 2021 Fall, W201 Project 2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The Low Stress Express</a:t>
            </a:r>
          </a:p>
        </p:txBody>
      </p:sp>
    </p:spTree>
    <p:extLst>
      <p:ext uri="{BB962C8B-B14F-4D97-AF65-F5344CB8AC3E}">
        <p14:creationId xmlns:p14="http://schemas.microsoft.com/office/powerpoint/2010/main" val="80895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694DDBE-0902-4D46-8AC9-210B431FE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791" y="145219"/>
            <a:ext cx="8225160" cy="426102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Scripting it All Together</a:t>
            </a:r>
          </a:p>
        </p:txBody>
      </p:sp>
      <p:pic>
        <p:nvPicPr>
          <p:cNvPr id="3" name="2021-12-01_21-18-11">
            <a:hlinkClick r:id="" action="ppaction://media"/>
            <a:extLst>
              <a:ext uri="{FF2B5EF4-FFF2-40B4-BE49-F238E27FC236}">
                <a16:creationId xmlns:a16="http://schemas.microsoft.com/office/drawing/2014/main" id="{EE2046D2-377F-4F54-91CC-2FC7AD61AE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71321"/>
            <a:ext cx="9144000" cy="5143500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C999D10-B101-4E21-B0F4-818C08FDD9DD}"/>
              </a:ext>
            </a:extLst>
          </p:cNvPr>
          <p:cNvSpPr txBox="1">
            <a:spLocks/>
          </p:cNvSpPr>
          <p:nvPr/>
        </p:nvSpPr>
        <p:spPr>
          <a:xfrm>
            <a:off x="6747029" y="6511770"/>
            <a:ext cx="2601158" cy="346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/>
                </a:solidFill>
              </a:rPr>
              <a:t>MIDS 2021 Fall, W201 Project 2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The Low Stress Express</a:t>
            </a:r>
          </a:p>
        </p:txBody>
      </p:sp>
    </p:spTree>
    <p:extLst>
      <p:ext uri="{BB962C8B-B14F-4D97-AF65-F5344CB8AC3E}">
        <p14:creationId xmlns:p14="http://schemas.microsoft.com/office/powerpoint/2010/main" val="76047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694DDBE-0902-4D46-8AC9-210B431FE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791" y="145219"/>
            <a:ext cx="8225160" cy="426102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A4386C-19C4-42C2-BF44-7060B527CEEA}"/>
              </a:ext>
            </a:extLst>
          </p:cNvPr>
          <p:cNvSpPr txBox="1"/>
          <p:nvPr/>
        </p:nvSpPr>
        <p:spPr>
          <a:xfrm>
            <a:off x="546652" y="1202635"/>
            <a:ext cx="7772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takes a lot of work to make things look easy.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That is the job persons of science undertake; diligent work to make complexity accessible to our teams and those we work with.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We will now take questions.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C0483E7-0939-4051-835D-F9D034F7E9CD}"/>
              </a:ext>
            </a:extLst>
          </p:cNvPr>
          <p:cNvSpPr txBox="1">
            <a:spLocks/>
          </p:cNvSpPr>
          <p:nvPr/>
        </p:nvSpPr>
        <p:spPr>
          <a:xfrm>
            <a:off x="6747029" y="6511770"/>
            <a:ext cx="2601158" cy="346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/>
                </a:solidFill>
              </a:rPr>
              <a:t>MIDS 2021 Fall, W201 Project 2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The Low Stress Express</a:t>
            </a:r>
          </a:p>
        </p:txBody>
      </p:sp>
    </p:spTree>
    <p:extLst>
      <p:ext uri="{BB962C8B-B14F-4D97-AF65-F5344CB8AC3E}">
        <p14:creationId xmlns:p14="http://schemas.microsoft.com/office/powerpoint/2010/main" val="2315440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8C27619-74CE-4984-B046-6BAAF3496B32}"/>
              </a:ext>
            </a:extLst>
          </p:cNvPr>
          <p:cNvSpPr txBox="1">
            <a:spLocks/>
          </p:cNvSpPr>
          <p:nvPr/>
        </p:nvSpPr>
        <p:spPr>
          <a:xfrm>
            <a:off x="6747029" y="6511770"/>
            <a:ext cx="2601158" cy="346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/>
                </a:solidFill>
              </a:rPr>
              <a:t>MIDS 2021 Fall, W205 Project 3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The Low Stress Express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694DDBE-0902-4D46-8AC9-210B431FE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791" y="134241"/>
            <a:ext cx="8533852" cy="690707"/>
          </a:xfrm>
        </p:spPr>
        <p:txBody>
          <a:bodyPr>
            <a:noAutofit/>
          </a:bodyPr>
          <a:lstStyle/>
          <a:p>
            <a:pPr algn="ctr"/>
            <a:r>
              <a:rPr lang="en-US" sz="1800" dirty="0"/>
              <a:t>Project Objectives:</a:t>
            </a:r>
            <a:br>
              <a:rPr lang="en-US" sz="1800" dirty="0"/>
            </a:br>
            <a:r>
              <a:rPr lang="en-US" sz="1800" dirty="0"/>
              <a:t>Demonstrate understanding of, and the ability to create the following: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AAA1E08-6D97-410B-AD67-CD4BA61D9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791" y="934278"/>
            <a:ext cx="8354948" cy="48006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dirty="0"/>
              <a:t>Docker based containerization.</a:t>
            </a:r>
          </a:p>
          <a:p>
            <a:pPr>
              <a:buFont typeface="+mj-lt"/>
              <a:buAutoNum type="arabicPeriod"/>
            </a:pPr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dirty="0"/>
              <a:t>Docker virtual networks.</a:t>
            </a:r>
            <a:br>
              <a:rPr lang="en-US" sz="1600" dirty="0"/>
            </a:br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dirty="0"/>
              <a:t>API endpoints (Python Flask in this case).</a:t>
            </a:r>
            <a:br>
              <a:rPr lang="en-US" sz="1600" dirty="0"/>
            </a:br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dirty="0"/>
              <a:t>Message broker services (Kafka and Zookeeper).</a:t>
            </a:r>
            <a:br>
              <a:rPr lang="en-US" sz="1600" dirty="0"/>
            </a:br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dirty="0"/>
              <a:t>Transformation Engines (Spark).</a:t>
            </a:r>
            <a:br>
              <a:rPr lang="en-US" sz="1600" dirty="0"/>
            </a:br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dirty="0"/>
              <a:t>Persistent distributed redundant query-able store (HDFS).</a:t>
            </a:r>
            <a:br>
              <a:rPr lang="en-US" sz="1600" dirty="0"/>
            </a:br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dirty="0"/>
              <a:t>Hive SQL tables.</a:t>
            </a:r>
            <a:br>
              <a:rPr lang="en-US" sz="1600" dirty="0"/>
            </a:br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dirty="0"/>
              <a:t>Synthetic Parameterized Event Generation.</a:t>
            </a:r>
            <a:br>
              <a:rPr lang="en-US" sz="1600" dirty="0"/>
            </a:br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dirty="0"/>
              <a:t>Event Transformation.</a:t>
            </a:r>
            <a:br>
              <a:rPr lang="en-US" sz="1600" dirty="0"/>
            </a:br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dirty="0"/>
              <a:t>Persist streaming events.</a:t>
            </a:r>
            <a:br>
              <a:rPr lang="en-US" sz="1600" dirty="0"/>
            </a:br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dirty="0"/>
              <a:t>Schema organization.</a:t>
            </a:r>
            <a:br>
              <a:rPr lang="en-US" sz="1600" dirty="0"/>
            </a:br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dirty="0"/>
              <a:t>Report generation at tail end of pipeline</a:t>
            </a:r>
            <a:br>
              <a:rPr lang="en-US" sz="1600" dirty="0"/>
            </a:br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dirty="0"/>
              <a:t>Make the process re-producible.</a:t>
            </a:r>
          </a:p>
        </p:txBody>
      </p:sp>
    </p:spTree>
    <p:extLst>
      <p:ext uri="{BB962C8B-B14F-4D97-AF65-F5344CB8AC3E}">
        <p14:creationId xmlns:p14="http://schemas.microsoft.com/office/powerpoint/2010/main" val="193353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8C27619-74CE-4984-B046-6BAAF3496B32}"/>
              </a:ext>
            </a:extLst>
          </p:cNvPr>
          <p:cNvSpPr txBox="1">
            <a:spLocks/>
          </p:cNvSpPr>
          <p:nvPr/>
        </p:nvSpPr>
        <p:spPr>
          <a:xfrm>
            <a:off x="6747029" y="6511770"/>
            <a:ext cx="2601158" cy="346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/>
                </a:solidFill>
              </a:rPr>
              <a:t>MIDS 2021 Fall, W201 Project 2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The Low Stress Express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694DDBE-0902-4D46-8AC9-210B431FE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20" y="93422"/>
            <a:ext cx="8225160" cy="724276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Pull and Run Pipeline from Code Repository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AAA1E08-6D97-410B-AD67-CD4BA61D9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420" y="705678"/>
            <a:ext cx="8225160" cy="533731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dirty="0"/>
              <a:t>Commentary on industry at this point: 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Code Demos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Simple </a:t>
            </a:r>
            <a:r>
              <a:rPr lang="en-US" sz="1600" dirty="0" err="1"/>
              <a:t>Powerpoints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Infrastructure as code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Questionable utility of Project Manager roles in Startups and core competency groups.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Executive teams’ increasing appetite for code demos, and waning appetites for </a:t>
            </a:r>
            <a:r>
              <a:rPr lang="en-US" sz="1600" dirty="0" err="1"/>
              <a:t>powerpoints</a:t>
            </a:r>
            <a:r>
              <a:rPr lang="en-US" sz="1600" dirty="0"/>
              <a:t>, burndowns and verbal update meetings.</a:t>
            </a:r>
            <a:br>
              <a:rPr lang="en-US" sz="1600" dirty="0"/>
            </a:br>
            <a:br>
              <a:rPr lang="en-US" sz="1600" dirty="0"/>
            </a:br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dirty="0"/>
              <a:t>Start The Process.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cd ~/w205/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. low_stress_express.sh</a:t>
            </a:r>
            <a:br>
              <a:rPr lang="en-US" sz="1600" dirty="0"/>
            </a:b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7916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8C27619-74CE-4984-B046-6BAAF3496B32}"/>
              </a:ext>
            </a:extLst>
          </p:cNvPr>
          <p:cNvSpPr txBox="1">
            <a:spLocks/>
          </p:cNvSpPr>
          <p:nvPr/>
        </p:nvSpPr>
        <p:spPr>
          <a:xfrm>
            <a:off x="6747029" y="6511770"/>
            <a:ext cx="2601158" cy="346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/>
                </a:solidFill>
              </a:rPr>
              <a:t>MIDS 2021 Fall, W201 Project 2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The Low Stress Express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694DDBE-0902-4D46-8AC9-210B431FE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20" y="93422"/>
            <a:ext cx="8225160" cy="562561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Infrastructure as Code – The YML File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97B8B33-8DEA-4E8F-9C06-4FE790DB5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195386"/>
              </p:ext>
            </p:extLst>
          </p:nvPr>
        </p:nvGraphicFramePr>
        <p:xfrm>
          <a:off x="308113" y="944217"/>
          <a:ext cx="8627166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75722">
                  <a:extLst>
                    <a:ext uri="{9D8B030D-6E8A-4147-A177-3AD203B41FA5}">
                      <a16:colId xmlns:a16="http://schemas.microsoft.com/office/drawing/2014/main" val="3170564667"/>
                    </a:ext>
                  </a:extLst>
                </a:gridCol>
                <a:gridCol w="2875722">
                  <a:extLst>
                    <a:ext uri="{9D8B030D-6E8A-4147-A177-3AD203B41FA5}">
                      <a16:colId xmlns:a16="http://schemas.microsoft.com/office/drawing/2014/main" val="487609212"/>
                    </a:ext>
                  </a:extLst>
                </a:gridCol>
                <a:gridCol w="2875722">
                  <a:extLst>
                    <a:ext uri="{9D8B030D-6E8A-4147-A177-3AD203B41FA5}">
                      <a16:colId xmlns:a16="http://schemas.microsoft.com/office/drawing/2014/main" val="1264877559"/>
                    </a:ext>
                  </a:extLst>
                </a:gridCol>
              </a:tblGrid>
              <a:tr h="823623">
                <a:tc>
                  <a:txBody>
                    <a:bodyPr/>
                    <a:lstStyle/>
                    <a:p>
                      <a:r>
                        <a:rPr lang="en-US" sz="800" dirty="0"/>
                        <a:t>---</a:t>
                      </a:r>
                    </a:p>
                    <a:p>
                      <a:r>
                        <a:rPr lang="en-US" sz="800" dirty="0"/>
                        <a:t>version: '2'</a:t>
                      </a:r>
                    </a:p>
                    <a:p>
                      <a:r>
                        <a:rPr lang="en-US" sz="800" dirty="0"/>
                        <a:t>services:</a:t>
                      </a:r>
                    </a:p>
                    <a:p>
                      <a:r>
                        <a:rPr lang="en-US" sz="800" dirty="0"/>
                        <a:t>  </a:t>
                      </a:r>
                      <a:r>
                        <a:rPr lang="en-US" sz="800" dirty="0" err="1"/>
                        <a:t>redis</a:t>
                      </a:r>
                      <a:r>
                        <a:rPr lang="en-US" sz="800" dirty="0"/>
                        <a:t>:</a:t>
                      </a:r>
                    </a:p>
                    <a:p>
                      <a:r>
                        <a:rPr lang="en-US" sz="800" dirty="0"/>
                        <a:t>    image: </a:t>
                      </a:r>
                      <a:r>
                        <a:rPr lang="en-US" sz="800" dirty="0" err="1"/>
                        <a:t>redis:latest</a:t>
                      </a:r>
                      <a:endParaRPr lang="en-US" sz="800" dirty="0"/>
                    </a:p>
                    <a:p>
                      <a:r>
                        <a:rPr lang="en-US" sz="800" dirty="0"/>
                        <a:t>    expose:</a:t>
                      </a:r>
                    </a:p>
                    <a:p>
                      <a:r>
                        <a:rPr lang="en-US" sz="800" dirty="0"/>
                        <a:t>      - "6379"</a:t>
                      </a:r>
                    </a:p>
                    <a:p>
                      <a:r>
                        <a:rPr lang="en-US" sz="800" dirty="0"/>
                        <a:t>      </a:t>
                      </a:r>
                    </a:p>
                    <a:p>
                      <a:r>
                        <a:rPr lang="en-US" sz="800" dirty="0"/>
                        <a:t>  zookeeper:</a:t>
                      </a:r>
                    </a:p>
                    <a:p>
                      <a:r>
                        <a:rPr lang="en-US" sz="800" dirty="0"/>
                        <a:t>    image: </a:t>
                      </a:r>
                      <a:r>
                        <a:rPr lang="en-US" sz="800" dirty="0" err="1"/>
                        <a:t>confluentinc</a:t>
                      </a:r>
                      <a:r>
                        <a:rPr lang="en-US" sz="800" dirty="0"/>
                        <a:t>/</a:t>
                      </a:r>
                      <a:r>
                        <a:rPr lang="en-US" sz="800" dirty="0" err="1"/>
                        <a:t>cp-zookeeper:latest</a:t>
                      </a:r>
                      <a:endParaRPr lang="en-US" sz="800" dirty="0"/>
                    </a:p>
                    <a:p>
                      <a:r>
                        <a:rPr lang="en-US" sz="800" dirty="0"/>
                        <a:t>    environment:</a:t>
                      </a:r>
                    </a:p>
                    <a:p>
                      <a:r>
                        <a:rPr lang="en-US" sz="800" dirty="0"/>
                        <a:t>      ZOOKEEPER_CLIENT_PORT: 32181</a:t>
                      </a:r>
                    </a:p>
                    <a:p>
                      <a:r>
                        <a:rPr lang="en-US" sz="800" dirty="0"/>
                        <a:t>      ZOOKEEPER_TICK_TIME: 2000</a:t>
                      </a:r>
                    </a:p>
                    <a:p>
                      <a:r>
                        <a:rPr lang="en-US" sz="800" dirty="0"/>
                        <a:t>    expose:</a:t>
                      </a:r>
                    </a:p>
                    <a:p>
                      <a:r>
                        <a:rPr lang="en-US" sz="800" dirty="0"/>
                        <a:t>      - "2181"</a:t>
                      </a:r>
                    </a:p>
                    <a:p>
                      <a:r>
                        <a:rPr lang="en-US" sz="800" dirty="0"/>
                        <a:t>      - "2888"</a:t>
                      </a:r>
                    </a:p>
                    <a:p>
                      <a:r>
                        <a:rPr lang="en-US" sz="800" dirty="0"/>
                        <a:t>      - "32181"</a:t>
                      </a:r>
                    </a:p>
                    <a:p>
                      <a:r>
                        <a:rPr lang="en-US" sz="800" dirty="0"/>
                        <a:t>      - "3888"</a:t>
                      </a:r>
                    </a:p>
                    <a:p>
                      <a:r>
                        <a:rPr lang="en-US" sz="800" dirty="0"/>
                        <a:t>    </a:t>
                      </a:r>
                      <a:r>
                        <a:rPr lang="en-US" sz="800" dirty="0" err="1"/>
                        <a:t>extra_hosts</a:t>
                      </a:r>
                      <a:r>
                        <a:rPr lang="en-US" sz="800" dirty="0"/>
                        <a:t>:</a:t>
                      </a:r>
                    </a:p>
                    <a:p>
                      <a:r>
                        <a:rPr lang="en-US" sz="800" dirty="0"/>
                        <a:t>      - "moby:127.0.0.1"</a:t>
                      </a:r>
                    </a:p>
                    <a:p>
                      <a:endParaRPr lang="en-US" sz="800" dirty="0"/>
                    </a:p>
                    <a:p>
                      <a:r>
                        <a:rPr lang="en-US" sz="800" dirty="0"/>
                        <a:t>  </a:t>
                      </a:r>
                      <a:r>
                        <a:rPr lang="en-US" sz="800" dirty="0" err="1"/>
                        <a:t>kafka</a:t>
                      </a:r>
                      <a:r>
                        <a:rPr lang="en-US" sz="800" dirty="0"/>
                        <a:t>:</a:t>
                      </a:r>
                    </a:p>
                    <a:p>
                      <a:r>
                        <a:rPr lang="en-US" sz="800" dirty="0"/>
                        <a:t>    image: </a:t>
                      </a:r>
                      <a:r>
                        <a:rPr lang="en-US" sz="800" dirty="0" err="1"/>
                        <a:t>confluentinc</a:t>
                      </a:r>
                      <a:r>
                        <a:rPr lang="en-US" sz="800" dirty="0"/>
                        <a:t>/</a:t>
                      </a:r>
                      <a:r>
                        <a:rPr lang="en-US" sz="800" dirty="0" err="1"/>
                        <a:t>cp-kafka:latest</a:t>
                      </a:r>
                      <a:endParaRPr lang="en-US" sz="800" dirty="0"/>
                    </a:p>
                    <a:p>
                      <a:r>
                        <a:rPr lang="en-US" sz="800" dirty="0"/>
                        <a:t>    </a:t>
                      </a:r>
                      <a:r>
                        <a:rPr lang="en-US" sz="800" dirty="0" err="1"/>
                        <a:t>depends_on</a:t>
                      </a:r>
                      <a:r>
                        <a:rPr lang="en-US" sz="800" dirty="0"/>
                        <a:t>:</a:t>
                      </a:r>
                    </a:p>
                    <a:p>
                      <a:r>
                        <a:rPr lang="en-US" sz="800" dirty="0"/>
                        <a:t>      - zookeeper</a:t>
                      </a:r>
                    </a:p>
                    <a:p>
                      <a:r>
                        <a:rPr lang="en-US" sz="800" dirty="0"/>
                        <a:t>    environment:</a:t>
                      </a:r>
                    </a:p>
                    <a:p>
                      <a:r>
                        <a:rPr lang="en-US" sz="800" dirty="0"/>
                        <a:t>      KAFKA_BROKER_ID: 1</a:t>
                      </a:r>
                    </a:p>
                    <a:p>
                      <a:r>
                        <a:rPr lang="en-US" sz="800" dirty="0"/>
                        <a:t>      KAFKA_ZOOKEEPER_CONNECT: zookeeper:32181</a:t>
                      </a:r>
                    </a:p>
                    <a:p>
                      <a:r>
                        <a:rPr lang="en-US" sz="800" dirty="0"/>
                        <a:t>      KAFKA_ADVERTISED_LISTENERS: PLAINTEXT://kafka:29092</a:t>
                      </a:r>
                    </a:p>
                    <a:p>
                      <a:r>
                        <a:rPr lang="en-US" sz="800" dirty="0"/>
                        <a:t>      KAFKA_OFFSETS_TOPIC_REPLICATION_FACTOR: 1</a:t>
                      </a:r>
                    </a:p>
                    <a:p>
                      <a:r>
                        <a:rPr lang="en-US" sz="800" dirty="0"/>
                        <a:t>    expose:</a:t>
                      </a:r>
                    </a:p>
                    <a:p>
                      <a:r>
                        <a:rPr lang="en-US" sz="800" dirty="0"/>
                        <a:t>      - "9092"</a:t>
                      </a:r>
                    </a:p>
                    <a:p>
                      <a:r>
                        <a:rPr lang="en-US" sz="800" dirty="0"/>
                        <a:t>      - "29092"</a:t>
                      </a:r>
                    </a:p>
                    <a:p>
                      <a:r>
                        <a:rPr lang="en-US" sz="800" dirty="0"/>
                        <a:t>    </a:t>
                      </a:r>
                      <a:r>
                        <a:rPr lang="en-US" sz="800" dirty="0" err="1"/>
                        <a:t>extra_hosts</a:t>
                      </a:r>
                      <a:r>
                        <a:rPr lang="en-US" sz="800" dirty="0"/>
                        <a:t>:</a:t>
                      </a:r>
                    </a:p>
                    <a:p>
                      <a:r>
                        <a:rPr lang="en-US" sz="800" dirty="0"/>
                        <a:t>      - "moby:127.0.0.1"</a:t>
                      </a:r>
                    </a:p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cloudera</a:t>
                      </a:r>
                      <a:r>
                        <a:rPr lang="en-US" sz="800" dirty="0"/>
                        <a:t>:</a:t>
                      </a:r>
                    </a:p>
                    <a:p>
                      <a:r>
                        <a:rPr lang="en-US" sz="800" dirty="0"/>
                        <a:t>    image: midsw205/hadoop:0.0.2</a:t>
                      </a:r>
                    </a:p>
                    <a:p>
                      <a:r>
                        <a:rPr lang="en-US" sz="800" dirty="0"/>
                        <a:t>    hostname: </a:t>
                      </a:r>
                      <a:r>
                        <a:rPr lang="en-US" sz="800" dirty="0" err="1"/>
                        <a:t>cloudera</a:t>
                      </a:r>
                      <a:endParaRPr lang="en-US" sz="800" dirty="0"/>
                    </a:p>
                    <a:p>
                      <a:r>
                        <a:rPr lang="en-US" sz="800" dirty="0"/>
                        <a:t>    expose:</a:t>
                      </a:r>
                    </a:p>
                    <a:p>
                      <a:r>
                        <a:rPr lang="en-US" sz="800" dirty="0"/>
                        <a:t>      - "8020" # </a:t>
                      </a:r>
                      <a:r>
                        <a:rPr lang="en-US" sz="800" dirty="0" err="1"/>
                        <a:t>nn</a:t>
                      </a:r>
                      <a:endParaRPr lang="en-US" sz="800" dirty="0"/>
                    </a:p>
                    <a:p>
                      <a:r>
                        <a:rPr lang="en-US" sz="800" dirty="0"/>
                        <a:t>      - "8888" # hue</a:t>
                      </a:r>
                    </a:p>
                    <a:p>
                      <a:r>
                        <a:rPr lang="en-US" sz="800" dirty="0"/>
                        <a:t>      - "9083" # hive thrift</a:t>
                      </a:r>
                    </a:p>
                    <a:p>
                      <a:r>
                        <a:rPr lang="en-US" sz="800" dirty="0"/>
                        <a:t>      - "10000" # hive </a:t>
                      </a:r>
                      <a:r>
                        <a:rPr lang="en-US" sz="800" dirty="0" err="1"/>
                        <a:t>jdbc</a:t>
                      </a:r>
                      <a:endParaRPr lang="en-US" sz="800" dirty="0"/>
                    </a:p>
                    <a:p>
                      <a:r>
                        <a:rPr lang="en-US" sz="800" dirty="0"/>
                        <a:t>      - "50070" # </a:t>
                      </a:r>
                      <a:r>
                        <a:rPr lang="en-US" sz="800" dirty="0" err="1"/>
                        <a:t>nn</a:t>
                      </a:r>
                      <a:r>
                        <a:rPr lang="en-US" sz="800" dirty="0"/>
                        <a:t> http</a:t>
                      </a:r>
                    </a:p>
                    <a:p>
                      <a:r>
                        <a:rPr lang="en-US" sz="800" dirty="0"/>
                        <a:t>    ports:</a:t>
                      </a:r>
                    </a:p>
                    <a:p>
                      <a:r>
                        <a:rPr lang="en-US" sz="800" dirty="0"/>
                        <a:t>      - "8888:8888"</a:t>
                      </a:r>
                    </a:p>
                    <a:p>
                      <a:r>
                        <a:rPr lang="en-US" sz="800" dirty="0"/>
                        <a:t>      - "9093"</a:t>
                      </a:r>
                    </a:p>
                    <a:p>
                      <a:r>
                        <a:rPr lang="en-US" sz="800" dirty="0"/>
                        <a:t>    </a:t>
                      </a:r>
                      <a:r>
                        <a:rPr lang="en-US" sz="800" dirty="0" err="1"/>
                        <a:t>extra_hosts</a:t>
                      </a:r>
                      <a:r>
                        <a:rPr lang="en-US" sz="800" dirty="0"/>
                        <a:t>:</a:t>
                      </a:r>
                    </a:p>
                    <a:p>
                      <a:r>
                        <a:rPr lang="en-US" sz="800" dirty="0"/>
                        <a:t>      - "moby:127.0.0.1"</a:t>
                      </a:r>
                    </a:p>
                    <a:p>
                      <a:r>
                        <a:rPr lang="en-US" sz="800" dirty="0"/>
                        <a:t>    volumes:</a:t>
                      </a:r>
                    </a:p>
                    <a:p>
                      <a:r>
                        <a:rPr lang="en-US" sz="800" dirty="0"/>
                        <a:t>      - ~/w205:/w205      </a:t>
                      </a:r>
                    </a:p>
                    <a:p>
                      <a:endParaRPr lang="en-US" sz="800" dirty="0"/>
                    </a:p>
                    <a:p>
                      <a:r>
                        <a:rPr lang="en-US" sz="800" dirty="0"/>
                        <a:t>  spark:</a:t>
                      </a:r>
                    </a:p>
                    <a:p>
                      <a:r>
                        <a:rPr lang="en-US" sz="800" dirty="0"/>
                        <a:t>    image: midsw205/spark-python:0.0.6</a:t>
                      </a:r>
                    </a:p>
                    <a:p>
                      <a:r>
                        <a:rPr lang="en-US" sz="800" dirty="0"/>
                        <a:t>    </a:t>
                      </a:r>
                      <a:r>
                        <a:rPr lang="en-US" sz="800" dirty="0" err="1"/>
                        <a:t>stdin_open</a:t>
                      </a:r>
                      <a:r>
                        <a:rPr lang="en-US" sz="800" dirty="0"/>
                        <a:t>: true</a:t>
                      </a:r>
                    </a:p>
                    <a:p>
                      <a:r>
                        <a:rPr lang="en-US" sz="800" dirty="0"/>
                        <a:t>    </a:t>
                      </a:r>
                      <a:r>
                        <a:rPr lang="en-US" sz="800" dirty="0" err="1"/>
                        <a:t>tty</a:t>
                      </a:r>
                      <a:r>
                        <a:rPr lang="en-US" sz="800" dirty="0"/>
                        <a:t>: true</a:t>
                      </a:r>
                    </a:p>
                    <a:p>
                      <a:r>
                        <a:rPr lang="en-US" sz="800" dirty="0"/>
                        <a:t>    volumes:</a:t>
                      </a:r>
                    </a:p>
                    <a:p>
                      <a:r>
                        <a:rPr lang="en-US" sz="800" dirty="0"/>
                        <a:t>      - ~/w205:/w205</a:t>
                      </a:r>
                    </a:p>
                    <a:p>
                      <a:r>
                        <a:rPr lang="en-US" sz="800" dirty="0"/>
                        <a:t>    expose:</a:t>
                      </a:r>
                    </a:p>
                    <a:p>
                      <a:r>
                        <a:rPr lang="en-US" sz="800" dirty="0"/>
                        <a:t>      - "8888"</a:t>
                      </a:r>
                    </a:p>
                    <a:p>
                      <a:r>
                        <a:rPr lang="en-US" sz="800" dirty="0"/>
                        <a:t>    #ports:</a:t>
                      </a:r>
                    </a:p>
                    <a:p>
                      <a:r>
                        <a:rPr lang="en-US" sz="800" dirty="0"/>
                        <a:t>    #  - "8888:8888"</a:t>
                      </a:r>
                    </a:p>
                    <a:p>
                      <a:r>
                        <a:rPr lang="en-US" sz="800" dirty="0"/>
                        <a:t>    </a:t>
                      </a:r>
                      <a:r>
                        <a:rPr lang="en-US" sz="800" dirty="0" err="1"/>
                        <a:t>depends_on</a:t>
                      </a:r>
                      <a:r>
                        <a:rPr lang="en-US" sz="800" dirty="0"/>
                        <a:t>:</a:t>
                      </a:r>
                    </a:p>
                    <a:p>
                      <a:r>
                        <a:rPr lang="en-US" sz="800" dirty="0"/>
                        <a:t>      - </a:t>
                      </a:r>
                      <a:r>
                        <a:rPr lang="en-US" sz="800" dirty="0" err="1"/>
                        <a:t>cloudera</a:t>
                      </a:r>
                      <a:endParaRPr lang="en-US" sz="800" dirty="0"/>
                    </a:p>
                    <a:p>
                      <a:r>
                        <a:rPr lang="en-US" sz="800" dirty="0"/>
                        <a:t>    environment:</a:t>
                      </a:r>
                    </a:p>
                    <a:p>
                      <a:r>
                        <a:rPr lang="en-US" sz="800" dirty="0"/>
                        <a:t>      HADOOP_NAMENODE: </a:t>
                      </a:r>
                      <a:r>
                        <a:rPr lang="en-US" sz="800" dirty="0" err="1"/>
                        <a:t>cloudera</a:t>
                      </a:r>
                      <a:endParaRPr lang="en-US" sz="800" dirty="0"/>
                    </a:p>
                    <a:p>
                      <a:r>
                        <a:rPr lang="en-US" sz="800" dirty="0"/>
                        <a:t>      HIVE_THRIFTSERVER: cloudera:9083</a:t>
                      </a:r>
                    </a:p>
                    <a:p>
                      <a:r>
                        <a:rPr lang="en-US" sz="800" dirty="0"/>
                        <a:t>    </a:t>
                      </a:r>
                      <a:r>
                        <a:rPr lang="en-US" sz="800" dirty="0" err="1"/>
                        <a:t>extra_hosts</a:t>
                      </a:r>
                      <a:r>
                        <a:rPr lang="en-US" sz="800" dirty="0"/>
                        <a:t>:</a:t>
                      </a:r>
                    </a:p>
                    <a:p>
                      <a:r>
                        <a:rPr lang="en-US" sz="800" dirty="0"/>
                        <a:t>      - "moby:127.0.0.1"</a:t>
                      </a:r>
                    </a:p>
                    <a:p>
                      <a:r>
                        <a:rPr lang="en-US" sz="800" dirty="0"/>
                        <a:t>    command: bash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 presto:</a:t>
                      </a:r>
                    </a:p>
                    <a:p>
                      <a:r>
                        <a:rPr lang="en-US" sz="800" dirty="0"/>
                        <a:t>    image: midsw205/presto:0.0.1</a:t>
                      </a:r>
                    </a:p>
                    <a:p>
                      <a:r>
                        <a:rPr lang="en-US" sz="800" dirty="0"/>
                        <a:t>    hostname: presto</a:t>
                      </a:r>
                    </a:p>
                    <a:p>
                      <a:r>
                        <a:rPr lang="en-US" sz="800" dirty="0"/>
                        <a:t>    volumes:</a:t>
                      </a:r>
                    </a:p>
                    <a:p>
                      <a:r>
                        <a:rPr lang="en-US" sz="800" dirty="0"/>
                        <a:t>      - ~/w205:/w205</a:t>
                      </a:r>
                    </a:p>
                    <a:p>
                      <a:r>
                        <a:rPr lang="en-US" sz="800" dirty="0"/>
                        <a:t>    expose:</a:t>
                      </a:r>
                    </a:p>
                    <a:p>
                      <a:r>
                        <a:rPr lang="en-US" sz="800" dirty="0"/>
                        <a:t>      - "8080"</a:t>
                      </a:r>
                    </a:p>
                    <a:p>
                      <a:r>
                        <a:rPr lang="en-US" sz="800" dirty="0"/>
                        <a:t>    ports:</a:t>
                      </a:r>
                    </a:p>
                    <a:p>
                      <a:r>
                        <a:rPr lang="en-US" sz="800" dirty="0"/>
                        <a:t>      - "8082:8080" # Adding binding to local port 8082 for connection from notebooks; 8080 was in use</a:t>
                      </a:r>
                    </a:p>
                    <a:p>
                      <a:r>
                        <a:rPr lang="en-US" sz="800" dirty="0"/>
                        <a:t>    environment:</a:t>
                      </a:r>
                    </a:p>
                    <a:p>
                      <a:r>
                        <a:rPr lang="en-US" sz="800" dirty="0"/>
                        <a:t>      HIVE_THRIFTSERVER: cloudera:9083</a:t>
                      </a:r>
                    </a:p>
                    <a:p>
                      <a:r>
                        <a:rPr lang="en-US" sz="800" dirty="0"/>
                        <a:t>    </a:t>
                      </a:r>
                      <a:r>
                        <a:rPr lang="en-US" sz="800" dirty="0" err="1"/>
                        <a:t>extra_hosts</a:t>
                      </a:r>
                      <a:r>
                        <a:rPr lang="en-US" sz="800" dirty="0"/>
                        <a:t>:</a:t>
                      </a:r>
                    </a:p>
                    <a:p>
                      <a:r>
                        <a:rPr lang="en-US" sz="800" dirty="0"/>
                        <a:t>      - "moby:127.0.0.1"</a:t>
                      </a:r>
                    </a:p>
                    <a:p>
                      <a:endParaRPr lang="en-US" sz="800" dirty="0"/>
                    </a:p>
                    <a:p>
                      <a:r>
                        <a:rPr lang="en-US" sz="800" dirty="0"/>
                        <a:t>  </a:t>
                      </a:r>
                      <a:r>
                        <a:rPr lang="en-US" sz="800" dirty="0" err="1"/>
                        <a:t>mids</a:t>
                      </a:r>
                      <a:r>
                        <a:rPr lang="en-US" sz="800" dirty="0"/>
                        <a:t>:</a:t>
                      </a:r>
                    </a:p>
                    <a:p>
                      <a:r>
                        <a:rPr lang="en-US" sz="800" dirty="0"/>
                        <a:t>    image: midsw205/base:0.1.9</a:t>
                      </a:r>
                    </a:p>
                    <a:p>
                      <a:r>
                        <a:rPr lang="en-US" sz="800" dirty="0"/>
                        <a:t>    </a:t>
                      </a:r>
                      <a:r>
                        <a:rPr lang="en-US" sz="800" dirty="0" err="1"/>
                        <a:t>stdin_open</a:t>
                      </a:r>
                      <a:r>
                        <a:rPr lang="en-US" sz="800" dirty="0"/>
                        <a:t>: true</a:t>
                      </a:r>
                    </a:p>
                    <a:p>
                      <a:r>
                        <a:rPr lang="en-US" sz="800" dirty="0"/>
                        <a:t>    </a:t>
                      </a:r>
                      <a:r>
                        <a:rPr lang="en-US" sz="800" dirty="0" err="1"/>
                        <a:t>tty</a:t>
                      </a:r>
                      <a:r>
                        <a:rPr lang="en-US" sz="800" dirty="0"/>
                        <a:t>: true</a:t>
                      </a:r>
                    </a:p>
                    <a:p>
                      <a:r>
                        <a:rPr lang="en-US" sz="800" dirty="0"/>
                        <a:t>    volumes:</a:t>
                      </a:r>
                    </a:p>
                    <a:p>
                      <a:r>
                        <a:rPr lang="en-US" sz="800" dirty="0"/>
                        <a:t>      - ~/w205:/w205</a:t>
                      </a:r>
                    </a:p>
                    <a:p>
                      <a:r>
                        <a:rPr lang="en-US" sz="800" dirty="0"/>
                        <a:t>    expose:</a:t>
                      </a:r>
                    </a:p>
                    <a:p>
                      <a:r>
                        <a:rPr lang="en-US" sz="800" dirty="0"/>
                        <a:t>      - "5000"</a:t>
                      </a:r>
                    </a:p>
                    <a:p>
                      <a:r>
                        <a:rPr lang="en-US" sz="800" dirty="0"/>
                        <a:t>    ports:</a:t>
                      </a:r>
                    </a:p>
                    <a:p>
                      <a:r>
                        <a:rPr lang="en-US" sz="800" dirty="0"/>
                        <a:t>      - "5000:5000"</a:t>
                      </a:r>
                    </a:p>
                    <a:p>
                      <a:r>
                        <a:rPr lang="en-US" sz="800" dirty="0"/>
                        <a:t>    </a:t>
                      </a:r>
                      <a:r>
                        <a:rPr lang="en-US" sz="800" dirty="0" err="1"/>
                        <a:t>extra_hosts</a:t>
                      </a:r>
                      <a:r>
                        <a:rPr lang="en-US" sz="800" dirty="0"/>
                        <a:t>:</a:t>
                      </a:r>
                    </a:p>
                    <a:p>
                      <a:r>
                        <a:rPr lang="en-US" sz="800" dirty="0"/>
                        <a:t>      - "moby:127.0.0.1"</a:t>
                      </a:r>
                    </a:p>
                    <a:p>
                      <a:r>
                        <a:rPr lang="en-US" sz="800" dirty="0"/>
                        <a:t>    command: </a:t>
                      </a:r>
                      <a:r>
                        <a:rPr lang="en-US" sz="800" dirty="0" err="1"/>
                        <a:t>jupyter</a:t>
                      </a:r>
                      <a:r>
                        <a:rPr lang="en-US" sz="800" dirty="0"/>
                        <a:t> notebook --no-browser --port 8888 --</a:t>
                      </a:r>
                      <a:r>
                        <a:rPr lang="en-US" sz="800" dirty="0" err="1"/>
                        <a:t>ip</a:t>
                      </a:r>
                      <a:r>
                        <a:rPr lang="en-US" sz="800" dirty="0"/>
                        <a:t> 0.0.0.0 --allow-root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730488"/>
                  </a:ext>
                </a:extLst>
              </a:tr>
            </a:tbl>
          </a:graphicData>
        </a:graphic>
      </p:graphicFrame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E1B56E2A-1C7F-45AB-A9BF-85DE567CD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20" y="637215"/>
            <a:ext cx="8374960" cy="592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13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0E4049F8-F0C7-490F-9EB8-64EDEAAD7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60" y="925670"/>
            <a:ext cx="7419975" cy="962025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8C27619-74CE-4984-B046-6BAAF3496B32}"/>
              </a:ext>
            </a:extLst>
          </p:cNvPr>
          <p:cNvSpPr txBox="1">
            <a:spLocks/>
          </p:cNvSpPr>
          <p:nvPr/>
        </p:nvSpPr>
        <p:spPr>
          <a:xfrm>
            <a:off x="6747029" y="6511770"/>
            <a:ext cx="2601158" cy="346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/>
                </a:solidFill>
              </a:rPr>
              <a:t>MIDS 2021 Fall, W201 Project 2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The Low Stress Express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694DDBE-0902-4D46-8AC9-210B431FE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20" y="93423"/>
            <a:ext cx="8225160" cy="433352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Kafka Topic Creation and API Definition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FBCAEFE-B205-47AB-9803-D9457FDDD833}"/>
              </a:ext>
            </a:extLst>
          </p:cNvPr>
          <p:cNvGrpSpPr/>
          <p:nvPr/>
        </p:nvGrpSpPr>
        <p:grpSpPr>
          <a:xfrm>
            <a:off x="459421" y="103362"/>
            <a:ext cx="8225159" cy="6540613"/>
            <a:chOff x="348451" y="223964"/>
            <a:chExt cx="8225159" cy="654061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4D43551-4BAC-48E0-81B3-B10FE5A9F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8451" y="223964"/>
              <a:ext cx="8225159" cy="6540613"/>
            </a:xfrm>
            <a:prstGeom prst="rect">
              <a:avLst/>
            </a:prstGeom>
          </p:spPr>
        </p:pic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8F618FD-84FC-4D26-A76C-808BC5471075}"/>
                </a:ext>
              </a:extLst>
            </p:cNvPr>
            <p:cNvSpPr/>
            <p:nvPr/>
          </p:nvSpPr>
          <p:spPr>
            <a:xfrm>
              <a:off x="626165" y="5764696"/>
              <a:ext cx="2623931" cy="248478"/>
            </a:xfrm>
            <a:prstGeom prst="round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6AA10B5A-800D-44A8-ABDB-1113CF3A2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419" y="216141"/>
            <a:ext cx="7282902" cy="617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57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8C27619-74CE-4984-B046-6BAAF3496B32}"/>
              </a:ext>
            </a:extLst>
          </p:cNvPr>
          <p:cNvSpPr txBox="1">
            <a:spLocks/>
          </p:cNvSpPr>
          <p:nvPr/>
        </p:nvSpPr>
        <p:spPr>
          <a:xfrm>
            <a:off x="6747029" y="6511770"/>
            <a:ext cx="2601158" cy="2752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694DDBE-0902-4D46-8AC9-210B431FE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791" y="269637"/>
            <a:ext cx="8225160" cy="426102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Streaming Event Transformation and </a:t>
            </a:r>
            <a:r>
              <a:rPr lang="en-US" dirty="0" err="1"/>
              <a:t>Presistence</a:t>
            </a:r>
            <a:endParaRPr lang="en-US" dirty="0"/>
          </a:p>
        </p:txBody>
      </p:sp>
      <p:pic>
        <p:nvPicPr>
          <p:cNvPr id="6" name="2021-12-01 20-28-19-1">
            <a:hlinkClick r:id="" action="ppaction://media"/>
            <a:extLst>
              <a:ext uri="{FF2B5EF4-FFF2-40B4-BE49-F238E27FC236}">
                <a16:creationId xmlns:a16="http://schemas.microsoft.com/office/drawing/2014/main" id="{DDEB1D11-4947-4DA0-B83C-BA46B44C69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0895" y="695738"/>
            <a:ext cx="8802209" cy="5816031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30CC1BE-31F6-4287-8689-2681D2F2CD1B}"/>
              </a:ext>
            </a:extLst>
          </p:cNvPr>
          <p:cNvSpPr txBox="1">
            <a:spLocks/>
          </p:cNvSpPr>
          <p:nvPr/>
        </p:nvSpPr>
        <p:spPr>
          <a:xfrm>
            <a:off x="6747029" y="6511770"/>
            <a:ext cx="2601158" cy="346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/>
                </a:solidFill>
              </a:rPr>
              <a:t>MIDS 2021 Fall, W201 Project 2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The Low Stress Express</a:t>
            </a:r>
          </a:p>
        </p:txBody>
      </p:sp>
    </p:spTree>
    <p:extLst>
      <p:ext uri="{BB962C8B-B14F-4D97-AF65-F5344CB8AC3E}">
        <p14:creationId xmlns:p14="http://schemas.microsoft.com/office/powerpoint/2010/main" val="412558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9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694DDBE-0902-4D46-8AC9-210B431FE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791" y="269637"/>
            <a:ext cx="8225160" cy="426102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Synthetic Parameterized Event Generation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B9FDD0-4C75-4A26-865E-8EF091F3BADB}"/>
              </a:ext>
            </a:extLst>
          </p:cNvPr>
          <p:cNvSpPr txBox="1"/>
          <p:nvPr/>
        </p:nvSpPr>
        <p:spPr>
          <a:xfrm>
            <a:off x="149087" y="1123122"/>
            <a:ext cx="87762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We want to dynamically generate these types of calls:</a:t>
            </a:r>
            <a:br>
              <a:rPr lang="pt-BR" dirty="0"/>
            </a:br>
            <a:br>
              <a:rPr lang="pt-BR" dirty="0"/>
            </a:br>
            <a:r>
              <a:rPr lang="pt-BR" dirty="0"/>
              <a:t>docker-compose exec mids   ab     -n 30     -H "Host: user2.att.com"     http://localhost:5000/purchase_a_sword"?user=ben&amp;sword_type=broadsword"</a:t>
            </a:r>
            <a:endParaRPr lang="en-US" dirty="0"/>
          </a:p>
        </p:txBody>
      </p:sp>
      <p:pic>
        <p:nvPicPr>
          <p:cNvPr id="2" name="2021-12-01 20-40-17-1">
            <a:hlinkClick r:id="" action="ppaction://media"/>
            <a:extLst>
              <a:ext uri="{FF2B5EF4-FFF2-40B4-BE49-F238E27FC236}">
                <a16:creationId xmlns:a16="http://schemas.microsoft.com/office/drawing/2014/main" id="{1290AD17-B236-4C65-9845-C2D74BA978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726" y="780222"/>
            <a:ext cx="8984974" cy="5054048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C5643E8-9727-4A3E-BE3E-881346036E55}"/>
              </a:ext>
            </a:extLst>
          </p:cNvPr>
          <p:cNvSpPr txBox="1">
            <a:spLocks/>
          </p:cNvSpPr>
          <p:nvPr/>
        </p:nvSpPr>
        <p:spPr>
          <a:xfrm>
            <a:off x="6747029" y="6511770"/>
            <a:ext cx="2601158" cy="346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/>
                </a:solidFill>
              </a:rPr>
              <a:t>MIDS 2021 Fall, W201 Project 2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The Low Stress Express</a:t>
            </a:r>
          </a:p>
        </p:txBody>
      </p:sp>
    </p:spTree>
    <p:extLst>
      <p:ext uri="{BB962C8B-B14F-4D97-AF65-F5344CB8AC3E}">
        <p14:creationId xmlns:p14="http://schemas.microsoft.com/office/powerpoint/2010/main" val="302222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694DDBE-0902-4D46-8AC9-210B431FE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791" y="145219"/>
            <a:ext cx="8225160" cy="426102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Defining Hive Tables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1417DF-FF68-424B-99FA-E3B2C0A33454}"/>
              </a:ext>
            </a:extLst>
          </p:cNvPr>
          <p:cNvGrpSpPr/>
          <p:nvPr/>
        </p:nvGrpSpPr>
        <p:grpSpPr>
          <a:xfrm>
            <a:off x="285050" y="678948"/>
            <a:ext cx="7602282" cy="4805445"/>
            <a:chOff x="285050" y="678948"/>
            <a:chExt cx="7602282" cy="480544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2D41887-230E-426D-88EB-A59421A42D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81" t="2706" r="27822" b="31256"/>
            <a:stretch/>
          </p:blipFill>
          <p:spPr>
            <a:xfrm>
              <a:off x="285050" y="1095744"/>
              <a:ext cx="7602282" cy="438864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FFA3C91-E527-44A0-BF81-E3860169442E}"/>
                </a:ext>
              </a:extLst>
            </p:cNvPr>
            <p:cNvSpPr txBox="1"/>
            <p:nvPr/>
          </p:nvSpPr>
          <p:spPr>
            <a:xfrm>
              <a:off x="285050" y="678948"/>
              <a:ext cx="7228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Let’s review our Spark Streaming sink definitions: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0BFA0EE-A4FE-4057-B879-61E485623242}"/>
              </a:ext>
            </a:extLst>
          </p:cNvPr>
          <p:cNvGrpSpPr/>
          <p:nvPr/>
        </p:nvGrpSpPr>
        <p:grpSpPr>
          <a:xfrm>
            <a:off x="285050" y="740008"/>
            <a:ext cx="8066712" cy="5100120"/>
            <a:chOff x="285050" y="740008"/>
            <a:chExt cx="8066712" cy="510012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35AE970-FA55-4ED2-B603-DC1045CF8B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4456" b="17729"/>
            <a:stretch/>
          </p:blipFill>
          <p:spPr>
            <a:xfrm>
              <a:off x="3332501" y="740008"/>
              <a:ext cx="5019261" cy="510012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32E88F-19D8-4B53-9854-D616DD6CBE11}"/>
                </a:ext>
              </a:extLst>
            </p:cNvPr>
            <p:cNvSpPr txBox="1"/>
            <p:nvPr/>
          </p:nvSpPr>
          <p:spPr>
            <a:xfrm>
              <a:off x="285050" y="1155907"/>
              <a:ext cx="30474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We will now create Hive tables by binding to the files we’ve defined in our streaming transformation.</a:t>
              </a:r>
            </a:p>
          </p:txBody>
        </p:sp>
      </p:grp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4425206-C04F-4DA1-AFEB-6AB7C26DB7D5}"/>
              </a:ext>
            </a:extLst>
          </p:cNvPr>
          <p:cNvSpPr txBox="1">
            <a:spLocks/>
          </p:cNvSpPr>
          <p:nvPr/>
        </p:nvSpPr>
        <p:spPr>
          <a:xfrm>
            <a:off x="6747029" y="6511770"/>
            <a:ext cx="2601158" cy="346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/>
                </a:solidFill>
              </a:rPr>
              <a:t>MIDS 2021 Fall, W201 Project 2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The Low Stress Express</a:t>
            </a:r>
          </a:p>
        </p:txBody>
      </p:sp>
    </p:spTree>
    <p:extLst>
      <p:ext uri="{BB962C8B-B14F-4D97-AF65-F5344CB8AC3E}">
        <p14:creationId xmlns:p14="http://schemas.microsoft.com/office/powerpoint/2010/main" val="283744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694DDBE-0902-4D46-8AC9-210B431FE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791" y="145219"/>
            <a:ext cx="8225160" cy="426102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Querying Hive Tables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5EB37E-D983-4EB5-B5F8-80F13523B367}"/>
              </a:ext>
            </a:extLst>
          </p:cNvPr>
          <p:cNvSpPr txBox="1"/>
          <p:nvPr/>
        </p:nvSpPr>
        <p:spPr>
          <a:xfrm>
            <a:off x="188843" y="678948"/>
            <a:ext cx="8766314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 can now create complex queries to get information our of the tables we’ve defined through using Hive SQL and joining them as we wish.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327B04-86FE-4E58-AA95-6AF4F6DD0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815" y="1383807"/>
            <a:ext cx="5416827" cy="4337435"/>
          </a:xfrm>
          <a:prstGeom prst="rect">
            <a:avLst/>
          </a:prstGeom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4B483ACE-3BFA-4984-B62A-4A867B14F6CD}"/>
              </a:ext>
            </a:extLst>
          </p:cNvPr>
          <p:cNvSpPr txBox="1">
            <a:spLocks/>
          </p:cNvSpPr>
          <p:nvPr/>
        </p:nvSpPr>
        <p:spPr>
          <a:xfrm>
            <a:off x="6747029" y="6511770"/>
            <a:ext cx="2601158" cy="346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/>
                </a:solidFill>
              </a:rPr>
              <a:t>MIDS 2021 Fall, W201 Project 2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The Low Stress Express</a:t>
            </a:r>
          </a:p>
        </p:txBody>
      </p:sp>
    </p:spTree>
    <p:extLst>
      <p:ext uri="{BB962C8B-B14F-4D97-AF65-F5344CB8AC3E}">
        <p14:creationId xmlns:p14="http://schemas.microsoft.com/office/powerpoint/2010/main" val="27859359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945</TotalTime>
  <Words>1879</Words>
  <Application>Microsoft Office PowerPoint</Application>
  <PresentationFormat>On-screen Show (4:3)</PresentationFormat>
  <Paragraphs>175</Paragraphs>
  <Slides>13</Slides>
  <Notes>13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Georgia</vt:lpstr>
      <vt:lpstr>Lucida Grande</vt:lpstr>
      <vt:lpstr>Custom Design</vt:lpstr>
      <vt:lpstr>MIDS W205 Instructor: Shiraz Chakraverty Fall 2021, Tue 6.30 P.M. Section Project 3</vt:lpstr>
      <vt:lpstr>Project Objectives: Demonstrate understanding of, and the ability to create the following:</vt:lpstr>
      <vt:lpstr>Pull and Run Pipeline from Code Repository</vt:lpstr>
      <vt:lpstr>Infrastructure as Code – The YML File</vt:lpstr>
      <vt:lpstr>Kafka Topic Creation and API Definition</vt:lpstr>
      <vt:lpstr>Streaming Event Transformation and Presistence</vt:lpstr>
      <vt:lpstr>Synthetic Parameterized Event Generation</vt:lpstr>
      <vt:lpstr>Defining Hive Tables</vt:lpstr>
      <vt:lpstr>Querying Hive Tables</vt:lpstr>
      <vt:lpstr>Querying Hive Tables – Command Prompt</vt:lpstr>
      <vt:lpstr>Querying Hive Tables – Jupyter Notebooks</vt:lpstr>
      <vt:lpstr>Scripting it All Together</vt:lpstr>
      <vt:lpstr>Conclusion</vt:lpstr>
    </vt:vector>
  </TitlesOfParts>
  <Company>UC Berkeley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Laurie Frasier</dc:creator>
  <cp:lastModifiedBy>Irwin, Don - Paramount</cp:lastModifiedBy>
  <cp:revision>85</cp:revision>
  <dcterms:created xsi:type="dcterms:W3CDTF">2013-01-15T19:08:57Z</dcterms:created>
  <dcterms:modified xsi:type="dcterms:W3CDTF">2021-12-02T06:47:23Z</dcterms:modified>
</cp:coreProperties>
</file>